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D42D2-493D-681F-3B6D-5FE6C5368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1AB4C0-D4F4-5174-36E9-CDE420D33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276BA5-3850-E304-79B9-2741ECAF2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FB204-78EA-8E2B-BA3E-11B11E8E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B2AD81-2AA6-5153-55FF-338547B9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3276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98A85-3578-9435-0D62-E340589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3ACEBE-B039-D3BF-B381-87D62C65A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7A774-338F-DC25-51E0-DAFCF036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AA1B57-C103-66F2-FA68-DE8D5AFE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D3C05A-F046-3197-6096-9622EEBD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6435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830B1E-AFF4-5C6D-13A5-84865E16C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15BC53-5B21-DDF8-DC77-E3AC49FA3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D8DCCE-144D-FF8A-3C4F-622AA920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D47B68-B491-59ED-0FA7-E57C29E4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A308A3-F930-CBFB-00CB-89B395BB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11529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02CBD-63B4-3670-C423-F286BC77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C5EE5D-9F0E-2E26-423F-EEE022BAD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6D5C37-50E1-4DAD-151A-E1B6927D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5B570B-083B-79B4-A15B-013EC6E8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08BA1A-113F-2F7B-1BA9-085D81C8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24656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E11EC-E6DE-9BE4-0DF7-D59E52DB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E2BEDE-77A2-E7EC-4A01-1FEDE313E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34AE13-CB26-2BAD-E82D-E836C719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1DD910-5E0E-0A42-F5D3-4333AB8C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F77170-CF63-EF71-C3DF-3ED4C8F6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50746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801B9-8D72-C824-8535-65C7A4428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2D65BC-6273-ACCB-C98B-FA4CF20E2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95BA0E-9806-9ABA-7B9A-1F57B5A08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77C557-2CAA-2D38-FFA7-B3DC1E38E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30BFE4-33B4-3E1C-77CB-0E1794B9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EEB74F-7EEF-DC36-C709-E96AED5F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3769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0BDF4-2948-4778-3ECD-3C197D7F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ADBEA7-AFDC-0B2A-1334-0EB879CD0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647554-0B21-CD04-0D44-54820D7B9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14E200-12B9-A760-9984-73B9F3665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541B12-41B3-A197-93D0-DEBCB1967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1310AA-B7C3-7F20-038F-1BDAD2C2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DDA788-F380-0681-EE67-31020971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A5F362-194F-5522-CB1D-73C69DA0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434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D4EDD-A633-4DC8-6D06-3DA87DF9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7EE991-06B6-EA73-4DFA-2E1ADC3F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477319-E36E-9F5E-BF45-2FF2BCD63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B4DA20B-4BCB-F181-A758-D6CF3303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4942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54F218-8190-131B-317C-96B955081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ED5C3AA-3413-8A65-0CDB-AE2ABFC8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ED3D11-042F-D81D-CDFA-16DE7AC7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2766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0DBD3-A0B3-19E1-745D-5D4AFEEB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617939-076E-1FA8-F5A0-8C579A17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3A61C6-B61A-0639-C2C9-5781C3015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842358-5E94-4256-445F-944DCE5E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D0E395-9A53-5A97-765E-C72E34DE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6206A8-40A9-754B-1788-58047B36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36561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15BF6-4311-0D2D-618C-F1680656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6C4308-2C1E-EBE3-5700-626635778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077071-CABC-473A-A1A9-C67FF3E94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6A50D-76D2-D683-2E4F-4B56804E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0813A6-5FA7-DF1D-D6B6-930E8ED8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63DC3E-4A0B-4F4A-968D-B6AC46FC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810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365DDA-E624-DDB2-2B45-6E94CF21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1A945B-E28F-44D9-486C-7567DFA4A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D17A1A-B38C-F13B-57DD-820393B7C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27D1-AADF-4A63-851D-C64EDA34C481}" type="datetimeFigureOut">
              <a:rPr lang="es-NI" smtClean="0"/>
              <a:t>9/10/2023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35FDD1-A93A-112B-60CA-400481993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1B8A1A-4A40-4579-E1A9-3D1A8BC1B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95AA-1B16-4A6B-A17C-38D0F2F730E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5244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INTRODUCCIÓN: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primera vez que leemos el capítulo 25 nos sentimos tentados a bostezar.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 hemos visto todo antes: Pablo sometido a juicio, un gobernador débil, un concilio vengativo y un complot diabólico.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Que sepamos, a nadie le gustan los reestrenos.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Hay gente a la que le gusta leer un mismo libro una y otra vez, pero no es a todos nosotros.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obstante, cuando leemos o miramos un reestreno, invariablemente vemos los detalles que se nos olvidaron o los que no observamos la primera vez.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capítulo 25 es algo parecido al capítulo 24.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9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Lo que vemos aquí es lo mismo que le paso a Jesús. Muchos lo acusaban pero no podían probar sus acusaciones.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Mateo.26:59-60.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los principales sacerdotes y todo el Concilio procuraban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Maiandra GD" panose="020E0502030308020204" pitchFamily="34" charset="0"/>
              </a:rPr>
              <a:t>obtener falso testimonio contra Él, con el fin de dar muerte a Jesús,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V.60.</a:t>
            </a:r>
            <a:r>
              <a:rPr lang="es-ES" b="1" dirty="0">
                <a:latin typeface="Maiandra GD" panose="020E0502030308020204" pitchFamily="34" charset="0"/>
              </a:rPr>
              <a:t>  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Maiandra GD" panose="020E0502030308020204" pitchFamily="34" charset="0"/>
              </a:rPr>
              <a:t>y no lo hallaron a pesar de que se presentaron muchos falsos testigos.</a:t>
            </a:r>
            <a:r>
              <a:rPr lang="es-ES" b="1" dirty="0">
                <a:latin typeface="Maiandra GD" panose="020E0502030308020204" pitchFamily="34" charset="0"/>
              </a:rPr>
              <a:t> Pero más tarde se presentaron dos,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Una cosa es acusar otra es probar.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8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Pablo sigue con la verdad que Él no ha hecho nada, es inocente.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mientras Pablo decía en defensa propia: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Maiandra GD" panose="020E0502030308020204" pitchFamily="34" charset="0"/>
              </a:rPr>
              <a:t>«No he cometido ningún delito,</a:t>
            </a:r>
            <a:r>
              <a:rPr lang="es-ES" b="1" dirty="0">
                <a:latin typeface="Maiandra GD" panose="020E0502030308020204" pitchFamily="34" charset="0"/>
              </a:rPr>
              <a:t> ni contra la ley de los judíos, ni contra el templo, ni contra César».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Las especificaciones que hace Pablo en su defensa son las mismas que en su defensa contra los cargos presentados por </a:t>
            </a:r>
            <a:r>
              <a:rPr lang="es-ES" b="1" dirty="0" err="1">
                <a:latin typeface="Maiandra GD" panose="020E0502030308020204" pitchFamily="34" charset="0"/>
              </a:rPr>
              <a:t>Tértulo</a:t>
            </a:r>
            <a:r>
              <a:rPr lang="es-ES" b="1" dirty="0">
                <a:latin typeface="Maiandra GD" panose="020E0502030308020204" pitchFamily="34" charset="0"/>
              </a:rPr>
              <a:t> antes que Félix (24:10-21), mostrando que las acusaciones también eran los mismas.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Ser “cabecilla de la secta de los nazarenos” fue su pecado contra la ley;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3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Intentar profanar el templo, su pecado contra el lugar santo;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la incitación a las insurrecciones entre los Judíos.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Su pecado contra César.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Festo quiere quedar bien con los judíos.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Hechos.25:9.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  <a:latin typeface="Maiandra GD" panose="020E0502030308020204" pitchFamily="34" charset="0"/>
              </a:rPr>
              <a:t>Pero Festo, queriendo hacer un favor a los judíos,</a:t>
            </a:r>
            <a:r>
              <a:rPr lang="es-ES" b="1" dirty="0">
                <a:latin typeface="Maiandra GD" panose="020E0502030308020204" pitchFamily="34" charset="0"/>
              </a:rPr>
              <a:t> respondió a Pablo, y dijo: «¿Estás dispuesto a subir a Jerusalén y a ser juzgado delante de mí por estas acusaciones?».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Como los acusadores no pudieron probar sus acusaciones. </a:t>
            </a:r>
          </a:p>
          <a:p>
            <a:endParaRPr lang="es-ES" b="1" dirty="0">
              <a:latin typeface="Maiandra GD" panose="020E0502030308020204" pitchFamily="34" charset="0"/>
            </a:endParaRP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0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Y el prisionero se declaró “no culpable” de cada uno de ellos, debería haber sido puesto en libertad incondicional;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Festo, en este punto, permitió que su sentido de la justicia se viera sesgado por su deseo de popularidad.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 mismo que hizo Pilato.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Lucas.23:4.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Entonces Pilato dijo a los principales sacerdotes y a la multitud: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00"/>
                </a:highlight>
                <a:latin typeface="Maiandra GD" panose="020E0502030308020204" pitchFamily="34" charset="0"/>
              </a:rPr>
              <a:t>«No encuentro delito en este hombre».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Entonces: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no lo soltó?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5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Como Cesárea era la sede del gobierno de la provincia, no tenía derecho a ordenar el juicio de un ciudadano en otro lugar; de ahí la pregunta de si Pablo estaba dispuesto a ser juzgado en Jerusalén.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Apóstol Pablo está dispuesto a ir al Cesar y morir.</a:t>
            </a:r>
          </a:p>
          <a:p>
            <a:pPr algn="ctr"/>
            <a:r>
              <a:rPr lang="es-NI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Hechos.25:10-12.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Entonces Pablo respondió: «Ante el tribunal de César estoy, que es donde debo ser juzgado.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80"/>
                </a:highlight>
                <a:latin typeface="Maiandra GD" panose="020E0502030308020204" pitchFamily="34" charset="0"/>
              </a:rPr>
              <a:t>Ningún agravio he hecho a los judíos, como también usted muy bien sabe.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Pablo está seguro de como Él sea conducido en esta vida.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V.11.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2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  <a:latin typeface="Maiandra GD" panose="020E0502030308020204" pitchFamily="34" charset="0"/>
              </a:rPr>
              <a:t>»Si soy, pues, un malhechor y he hecho algo digno de muerte, no rehúso morir.</a:t>
            </a:r>
            <a:r>
              <a:rPr lang="es-ES" b="1" dirty="0">
                <a:latin typeface="Maiandra GD" panose="020E0502030308020204" pitchFamily="34" charset="0"/>
              </a:rPr>
              <a:t> Pero si ninguna de esas cosas de que estos me acusan es verdad, nadie puede entregarme a ellos. Apelo a César».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Pablo reconoce que si Él ha hecho algo digno de muerte, entonces Él está decidido a morir.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Apóstol Pablo siempre estaba dispuesto a morir por la causa de Cristo.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Hechos.20:24.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  <a:latin typeface="Maiandra GD" panose="020E0502030308020204" pitchFamily="34" charset="0"/>
              </a:rPr>
              <a:t>»Pero en ninguna manera estimo mi vida como valiosa para mí mismo,</a:t>
            </a:r>
            <a:r>
              <a:rPr lang="es-ES" b="1" dirty="0">
                <a:latin typeface="Maiandra GD" panose="020E0502030308020204" pitchFamily="34" charset="0"/>
              </a:rPr>
              <a:t> a fin de poder terminar mi carrera y el ministerio que recibí del Señor Jesús, para dar testimonio solemnemente del evangelio de la gracia de Dios. 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9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Porque para Él, el morir era ganancia.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Filipenses.1:20-21.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  <a:latin typeface="Maiandra GD" panose="020E0502030308020204" pitchFamily="34" charset="0"/>
              </a:rPr>
              <a:t>conforme a mi anhelo y esperanza de que en nada seré avergonzado,</a:t>
            </a:r>
            <a:r>
              <a:rPr lang="es-ES" b="1" dirty="0">
                <a:latin typeface="Maiandra GD" panose="020E0502030308020204" pitchFamily="34" charset="0"/>
              </a:rPr>
              <a:t> sino que con toda confianza, aun ahora, como siempre, Cristo será exaltado en mi cuerpo, ya sea por vida o por muerte. 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V.21.</a:t>
            </a:r>
            <a:r>
              <a:rPr lang="es-ES" b="1" dirty="0">
                <a:latin typeface="Maiandra GD" panose="020E0502030308020204" pitchFamily="34" charset="0"/>
              </a:rPr>
              <a:t> 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Pues para mí,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Maiandra GD" panose="020E0502030308020204" pitchFamily="34" charset="0"/>
              </a:rPr>
              <a:t>el vivir es Cristo y el morir es ganancia.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Hermanos preguntémonos: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¿Estoy dispuesto Usted, Yo a morir por Cristo?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Respondámonos sinceramente. 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2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Si no hay nada de esta índole, entonces no es justo que Él este en la cárcel por algo que no puede ser probado.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Pablo apela a sus derechos como ser humano, algo normal de hacer en una situación como esta.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Todos tenemos este mismo derecho antes las autoridades.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Festo le cumple la petición a Pablo.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Hechos.25:12.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Entonces Festo, habiendo deliberado con el consejo, respondió: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Maiandra GD" panose="020E0502030308020204" pitchFamily="34" charset="0"/>
              </a:rPr>
              <a:t>«A César has apelado, a César irás».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Vemos como Pablo apela al Cesar y se le es concedido ir con Él.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8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Pablo apela al Cesar porque recordaba lo que Jesús le había dicho.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Hechos.23:11.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Maiandra GD" panose="020E0502030308020204" pitchFamily="34" charset="0"/>
              </a:rPr>
              <a:t>A la noche siguiente el Señor se le apareció a Pablo y le dijo: «Ten ánimo,</a:t>
            </a:r>
            <a:r>
              <a:rPr lang="es-ES" b="1" dirty="0">
                <a:latin typeface="Maiandra GD" panose="020E0502030308020204" pitchFamily="34" charset="0"/>
              </a:rPr>
              <a:t> porque como has testificado fielmente de Mi causa en Jerusalén, así has de testificar también en Roma». 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Donde le dijo que era necesario que fuera a roma.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 estaba en las manos de Dios, por eso hermano debemos dejar todo en las manos de Dios.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Confiar en los planes y propósitos de Dios, sus planes son los mejores y perfectos siempre.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1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La costumbre entre los príncipes de extender  felicitaciones a aquellos de igual rango que eran nombrados recientemente en las provincias vecinas,  condujo al siguiente incidente registrado del confinamiento de Pablo.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Varios días atrás, Él joven rey Agripa II y su hermana Berenice habían venido a presentar sus respetos a Festo, Él nuevo gobernador de Judea.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Hechos.25:13.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Pasados varios días,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Maiandra GD" panose="020E0502030308020204" pitchFamily="34" charset="0"/>
              </a:rPr>
              <a:t>el rey Herodes Agripa II</a:t>
            </a:r>
            <a:r>
              <a:rPr lang="es-ES" b="1" dirty="0">
                <a:latin typeface="Maiandra GD" panose="020E0502030308020204" pitchFamily="34" charset="0"/>
              </a:rPr>
              <a:t> y Berenice llegaron a Cesarea y fueron a saludar a Festo. 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1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Siga leyéndolo, aun cuando parece que es territorio ya recorrido, puede ser que descubra ideas y verdades que tal vez no habíamos visto antes.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mismos personajes.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Hechos.25:1–2.</a:t>
            </a:r>
          </a:p>
          <a:p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Maiandra GD" panose="020E0502030308020204" pitchFamily="34" charset="0"/>
              </a:rPr>
              <a:t>Festo, entonces, tres días después de haber llegado a la provincia,</a:t>
            </a:r>
            <a:r>
              <a:rPr lang="es-ES" b="1" dirty="0">
                <a:latin typeface="Maiandra GD" panose="020E0502030308020204" pitchFamily="34" charset="0"/>
              </a:rPr>
              <a:t> subió a Jerusalén desde Cesarea. 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V.2.</a:t>
            </a:r>
            <a:r>
              <a:rPr lang="es-ES" b="1" dirty="0">
                <a:latin typeface="Maiandra GD" panose="020E0502030308020204" pitchFamily="34" charset="0"/>
              </a:rPr>
              <a:t>  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Maiandra GD" panose="020E0502030308020204" pitchFamily="34" charset="0"/>
              </a:rPr>
              <a:t>Y los principales sacerdotes y los judíos más influyentes</a:t>
            </a:r>
            <a:r>
              <a:rPr lang="es-ES" b="1" dirty="0">
                <a:latin typeface="Maiandra GD" panose="020E0502030308020204" pitchFamily="34" charset="0"/>
              </a:rPr>
              <a:t> le presentaron acusaciones contra Pablo, e insistían con Festo,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historia comienza de la misma manera que en el capítulo 24.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4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Agripa tenía sólo diecisiete años cuando su padre murió este Agripa era el único hijo del Herodes que había asesinado al apóstol Jacobo. Hechos.12:1-2.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 manera que no se le concedió el extendido dominio de su padre.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Más bien, unos pocos años después, se le concedió un territorio insignificante al norte de Palestina.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Berenice era su hermana, y al igual que la hermana menor Drusila quien era la esposa de Félix, destacaba por su belleza.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Había sido la esposa de su propio tío, el anterior rey de Calcis, pero ahora era viuda y vivía con su hermano. Josefo Antigüedades De Los judíos.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8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En esta sección de la Escritura leemos como Pablo es traído ante el rey Agripa, después de haber estado con Félix y Festo.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Hechos.25:14.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Como estuvieron allí muchos días,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Maiandra GD" panose="020E0502030308020204" pitchFamily="34" charset="0"/>
              </a:rPr>
              <a:t>Festo presentó el caso de Pablo ante el rey,</a:t>
            </a:r>
            <a:r>
              <a:rPr lang="es-ES" b="1" dirty="0">
                <a:latin typeface="Maiandra GD" panose="020E0502030308020204" pitchFamily="34" charset="0"/>
              </a:rPr>
              <a:t> diciendo: «Hay un hombre que Félix dejó preso,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Le expone el caso.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V.15.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acerca del cual, estando yo en Jerusalén, los principales sacerdotes y los ancianos de los judíos presentaron acusaciones contra él,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  <a:latin typeface="Maiandra GD" panose="020E0502030308020204" pitchFamily="34" charset="0"/>
              </a:rPr>
              <a:t>pidiendo sentencia condenatoria contra él.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0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Sabemos las acusaciones sin fundamentos que ellos habían hechos contra Pablo.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V.16.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00"/>
                </a:highlight>
                <a:latin typeface="Maiandra GD" panose="020E0502030308020204" pitchFamily="34" charset="0"/>
              </a:rPr>
              <a:t>»Yo les respondí que no es costumbre de los romanos entregar a un hombre sin que antes el acusado</a:t>
            </a:r>
            <a:r>
              <a:rPr lang="es-ES" b="1" dirty="0">
                <a:latin typeface="Maiandra GD" panose="020E0502030308020204" pitchFamily="34" charset="0"/>
              </a:rPr>
              <a:t> confronte a sus acusadores, y tenga la oportunidad de defenderse de los cargos.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Al hablar de la "costumbre de los romanos" este gobernador cobarde lo que está haciendo es burlase de la justicia romana.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¿Era costumbre de los romanos detener a alguno aun después de que confrontara a sus acusadores y éstos no pudieran probar ninguna de sus acusaciones? No.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5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¿Era costumbre de los romanos de que un oficial (como Félix) custodiara a alguno con la esperanza de que comprara su libertad? No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¿Era costumbre de los romanos de que algún oficial (como Festo) menospreciara la justicia para congraciarse con los judíos? No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Le narra todo lo sucedido.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V.17.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»Así que cuando se reunieron aquí, sin ninguna demora,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80"/>
                </a:highlight>
                <a:latin typeface="Maiandra GD" panose="020E0502030308020204" pitchFamily="34" charset="0"/>
              </a:rPr>
              <a:t>al día siguiente me senté en el tribunal y ordené traer al hombre.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V.18.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6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»Levantándose los acusadores, presentaban acusaciones contra él,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  <a:latin typeface="Maiandra GD" panose="020E0502030308020204" pitchFamily="34" charset="0"/>
              </a:rPr>
              <a:t>pero no de la clase de crímenes que yo suponía,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ejemplo, actos de sedición contra Roma.</a:t>
            </a:r>
          </a:p>
          <a:p>
            <a:pPr algn="ctr"/>
            <a:r>
              <a:rPr lang="es-NI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V.19.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  <a:latin typeface="Maiandra GD" panose="020E0502030308020204" pitchFamily="34" charset="0"/>
              </a:rPr>
              <a:t>sino que simplemente tenían contra él ciertas cuestiones sobre su propia religión,</a:t>
            </a:r>
            <a:r>
              <a:rPr lang="es-ES" b="1" dirty="0">
                <a:latin typeface="Maiandra GD" panose="020E0502030308020204" pitchFamily="34" charset="0"/>
              </a:rPr>
              <a:t> y sobre cierto Jesús, ya muerto, de quien Pablo afirmaba que estaba vivo.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 su religión (</a:t>
            </a:r>
            <a:r>
              <a:rPr lang="es-ES" b="1" dirty="0" err="1">
                <a:latin typeface="Maiandra GD" panose="020E0502030308020204" pitchFamily="34" charset="0"/>
              </a:rPr>
              <a:t>deisidaimonías</a:t>
            </a:r>
            <a:r>
              <a:rPr lang="es-ES" b="1" dirty="0">
                <a:latin typeface="Maiandra GD" panose="020E0502030308020204" pitchFamily="34" charset="0"/>
              </a:rPr>
              <a:t>)- Esta palabra puede ser traducida superstición o religión, pero como Pablo no la hubiera usado para insultar a los atenienses.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Hechos.17:22.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Entonces Pablo poniéndose en pie en medio del Areópago, dijo: «Varones atenienses,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Maiandra GD" panose="020E0502030308020204" pitchFamily="34" charset="0"/>
              </a:rPr>
              <a:t>percibo que ustedes son muy religiosos en todo sentido.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Debemos de tener cierto tacto para enseñar la palabra de Dios y no ir confrontativos.</a:t>
            </a:r>
          </a:p>
          <a:p>
            <a:pPr algn="ctr"/>
            <a:r>
              <a:rPr lang="es-NI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Hechos.25:20.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Maiandra GD" panose="020E0502030308020204" pitchFamily="34" charset="0"/>
              </a:rPr>
              <a:t>»Pero estando yo perplejo cómo investigar estas cuestiones,</a:t>
            </a:r>
            <a:r>
              <a:rPr lang="es-ES" b="1" dirty="0">
                <a:latin typeface="Maiandra GD" panose="020E0502030308020204" pitchFamily="34" charset="0"/>
              </a:rPr>
              <a:t> le pregunté si estaba dispuesto a ir a Jerusalén y ser juzgado de estas cosas allá.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Lucas explica la razón verdadera de su pregunta: quería congraciarse con los judíos.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Hechos.25:9.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Maiandra GD" panose="020E0502030308020204" pitchFamily="34" charset="0"/>
              </a:rPr>
              <a:t>Pero Festo, queriendo hacer un favor a los judíos, respondió a Pablo,</a:t>
            </a:r>
            <a:r>
              <a:rPr lang="es-ES" b="1" dirty="0">
                <a:latin typeface="Maiandra GD" panose="020E0502030308020204" pitchFamily="34" charset="0"/>
              </a:rPr>
              <a:t> y dijo: «¿Estás dispuesto a subir a Jerusalén y a ser juzgado delante de mí por estas acusaciones?».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un verdadero juez romano hubiera hecho como Galión quien "los echó del tribunal"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Hechos.18:16.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Maiandra GD" panose="020E0502030308020204" pitchFamily="34" charset="0"/>
              </a:rPr>
              <a:t>Y los echó</a:t>
            </a:r>
            <a:r>
              <a:rPr lang="es-ES" b="1" dirty="0">
                <a:latin typeface="Maiandra GD" panose="020E0502030308020204" pitchFamily="34" charset="0"/>
              </a:rPr>
              <a:t> del tribunal.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Aprendemos aquí que Pablo había hablado no solamente de la crucifixión de Jesús, sino también de su resurrección.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Festo no entendía nada de eso pero, por lo menos, había escuchado la defensa de Pablo.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El expresó su indiferencia hacia la muerte y resurrección de Jesús, como si este evento tan importante no le afectara a Él.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Como hoy en día pasa lo mismo el evento más grandioso la gente no lo admira, lo menosprecia.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Hechos.25:21.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»Pero como Pablo apeló que se le tuviera bajo custodia para que el emperador Nerón diera el fallo,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Maiandra GD" panose="020E0502030308020204" pitchFamily="34" charset="0"/>
              </a:rPr>
              <a:t>ordené que continuara bajo custodia hasta que yo lo enviara a César».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Festo no cree conveniente que Él le escriba a Cesar sin mandar alguna acusación formal por parte de ellos, esto es, Félix, o Agripa. </a:t>
            </a:r>
          </a:p>
          <a:p>
            <a:endParaRPr lang="es-ES" b="1" dirty="0">
              <a:latin typeface="Maiandra GD" panose="020E0502030308020204" pitchFamily="34" charset="0"/>
            </a:endParaRP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6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Hechos.25:22.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Entonces Agripa II dijo a Festo: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  <a:latin typeface="Maiandra GD" panose="020E0502030308020204" pitchFamily="34" charset="0"/>
              </a:rPr>
              <a:t>«A mí también me gustaría oír al hombre».</a:t>
            </a:r>
            <a:r>
              <a:rPr lang="es-ES" b="1" dirty="0">
                <a:latin typeface="Maiandra GD" panose="020E0502030308020204" pitchFamily="34" charset="0"/>
              </a:rPr>
              <a:t> «Mañana lo oirás», dijo* Festo.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Agripa ya sabía bastante acerca del Camino.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Hechos.26:26.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»Porque el rey entiende estas cosas, y también le hablo con confianza,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00"/>
                </a:highlight>
                <a:latin typeface="Maiandra GD" panose="020E0502030308020204" pitchFamily="34" charset="0"/>
              </a:rPr>
              <a:t>porque estoy persuadido de que él no ignora nada de esto; pues esto no se ha hecho en secreto.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Su bisabuelo era Él que trató de matar a Jesús; su tío mató a Juan y juzgó a Jesús; su padre mató a Jacobo y quería matar a Pedro.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0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"Este deseo de Agripa hizo posible la ocasión para la defensa más noble que jamás se haya oído delante de cualquier tribunal, y para una elocuencia tan espléndida como la que se pueda encontrar en cualquier idioma.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Hechos.25:23.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80"/>
                </a:highlight>
                <a:latin typeface="Maiandra GD" panose="020E0502030308020204" pitchFamily="34" charset="0"/>
              </a:rPr>
              <a:t>Así que al día siguiente, cuando Agripa II y Berenice entraron al auditorio en medio de gran pompa,</a:t>
            </a:r>
            <a:r>
              <a:rPr lang="es-ES" b="1" dirty="0">
                <a:latin typeface="Maiandra GD" panose="020E0502030308020204" pitchFamily="34" charset="0"/>
              </a:rPr>
              <a:t> acompañados por los comandantes y los hombres importantes de la ciudad, por orden de Festo, fue traído Pablo. </a:t>
            </a:r>
          </a:p>
          <a:p>
            <a:r>
              <a:rPr lang="es-NI" b="1" dirty="0">
                <a:latin typeface="Maiandra GD" panose="020E0502030308020204" pitchFamily="34" charset="0"/>
              </a:rPr>
              <a:t>La palabra “Pompa” viene del Griego FANTASIAS que significa: Un show, una vana presentación (Vine)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0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Uno de los participantes más importantes es un gobernador romano.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la misma persona, pero gobernador romano al fin y al cabo.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último versículo del capítulo 24 estableció que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“Recibió Félix por sucesor a Porcio Festo”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Hechos.24:27.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Maiandra GD" panose="020E0502030308020204" pitchFamily="34" charset="0"/>
              </a:rPr>
              <a:t>Pero transcurridos dos años, Porcio Festo llegó como sucesor de Félix,</a:t>
            </a:r>
            <a:r>
              <a:rPr lang="es-ES" b="1" dirty="0">
                <a:latin typeface="Maiandra GD" panose="020E0502030308020204" pitchFamily="34" charset="0"/>
              </a:rPr>
              <a:t> y deseando hacer un favor a los judíos, Félix dejó preso a Pablo.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Este capítulo comienza con “Llegado, pues, Festo a la provincia”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Hechos.25:1.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3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¿No recordaron lo que le había costado el orgullo de su padre?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Hechos.12:23.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Al instante un ángel del Señor lo hirió,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  <a:latin typeface="Maiandra GD" panose="020E0502030308020204" pitchFamily="34" charset="0"/>
              </a:rPr>
              <a:t>por no haber dado la gloria a Dios;</a:t>
            </a:r>
            <a:r>
              <a:rPr lang="es-ES" b="1" dirty="0">
                <a:latin typeface="Maiandra GD" panose="020E0502030308020204" pitchFamily="34" charset="0"/>
              </a:rPr>
              <a:t> y Herodes murió comido de gusanos.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dice </a:t>
            </a:r>
            <a:r>
              <a:rPr lang="es-ES" b="1" dirty="0" err="1">
                <a:latin typeface="Maiandra GD" panose="020E0502030308020204" pitchFamily="34" charset="0"/>
              </a:rPr>
              <a:t>Barclay</a:t>
            </a:r>
            <a:r>
              <a:rPr lang="es-ES" b="1" dirty="0">
                <a:latin typeface="Maiandra GD" panose="020E0502030308020204" pitchFamily="34" charset="0"/>
              </a:rPr>
              <a:t>, "Seguramente estaban revestidos con los mantos reales de púrpura y llevaban sobre sus cabezas las coronas de oro. Sin duda alguna, para la ocasión Festo habría vestido la túnica escarlata que todo gobernador lucía en ocasiones de ese tipo.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Lamentablemente el ser humano olvida rápidamente las cosas.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7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Aquí se cumple lo que Jesús ya les había dicho a sus discípulos.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Jesús había dicho a sus apóstoles que.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Mateo.10:18.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  <a:latin typeface="Maiandra GD" panose="020E0502030308020204" pitchFamily="34" charset="0"/>
              </a:rPr>
              <a:t>y hasta serán llevados delante de gobernadores y reyes por Mi causa,</a:t>
            </a:r>
            <a:r>
              <a:rPr lang="es-ES" b="1" dirty="0">
                <a:latin typeface="Maiandra GD" panose="020E0502030308020204" pitchFamily="34" charset="0"/>
              </a:rPr>
              <a:t> como un testimonio a ellos y a los gentiles.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Él Señor le dijo a Ananías acerca de Saulo de Tarso,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Hechos.9:15.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el Señor le dijo: «Ve, porque él es Mi instrumento escogido, para llevar Mi nombre en presencia de los gentiles,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  <a:latin typeface="Maiandra GD" panose="020E0502030308020204" pitchFamily="34" charset="0"/>
              </a:rPr>
              <a:t>de los reyes y de los israelitas;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4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Ahora se cumplen esta profecía.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"La providencia divina ordenaba estas circunstancias para que el embajador del Cielo pudiese dar su mensaje y testimonio ante un auditorio compuesto de la aristocracia de Palestina de la época.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Hechos.25:24.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Festo dijo*: «Rey Agripa y todos los demás aquí presentes con nosotros;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Maiandra GD" panose="020E0502030308020204" pitchFamily="34" charset="0"/>
              </a:rPr>
              <a:t>este es el hombre acerca del cual los judíos,</a:t>
            </a:r>
            <a:r>
              <a:rPr lang="es-ES" b="1" dirty="0">
                <a:latin typeface="Maiandra GD" panose="020E0502030308020204" pitchFamily="34" charset="0"/>
              </a:rPr>
              <a:t> tanto en Jerusalén como aquí, me hicieron una petición declarando a gritos que no debe vivir más.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judíos "influyentes" le habían convencido que todos los judíos decían que Pablo debía morir.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tomaron en cuenta los muchos judíos cristianos.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94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Hechos.25:25.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Maiandra GD" panose="020E0502030308020204" pitchFamily="34" charset="0"/>
              </a:rPr>
              <a:t>»Pero a mí me parece que no ha hecho nada digno de muerte,</a:t>
            </a:r>
            <a:r>
              <a:rPr lang="es-ES" b="1" dirty="0">
                <a:latin typeface="Maiandra GD" panose="020E0502030308020204" pitchFamily="34" charset="0"/>
              </a:rPr>
              <a:t> pero como él mismo apeló al emperador, he decidido enviarlo a Roma.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 Festo había hallado que "ninguna cosa digna de muerte ha hecho"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le preguntó si quería ir a Jerusalén?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Aquí está otro de los varios oficiales romanos que testificaban que Pablo era inocente.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surge la pregunta: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no lo suelta?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Hechos.25:26.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1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»Sin embargo, no tengo nada definido sobre él para escribirle a mi señor. Por eso lo he traído ante ustedes, y especialmente ante ti,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Maiandra GD" panose="020E0502030308020204" pitchFamily="34" charset="0"/>
              </a:rPr>
              <a:t>rey Agripa, para que después de que se le interrogue, yo tenga algo que escribir.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"Todas las acusaciones del Sanedrín se desvanecieron o tropezaron con Pablo.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Festo confiesa aquí que no le quedaba nada, y por ello se traiciona a sí mismo como culpable de una burda insinceridad en su proposición a Pablo en el versículo 9 acerca de ir a Jerusalén.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su propia declaración tenía que haber liberado a Pablo"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ANTE AGRIPA II.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HECHOS.25:13-27.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No era, pues, un juicio, sino solamente una oportunidad para que Él rey Agripa escuchara la defensa de Pablo con el propósito de ayudar a Festo a formular un cargo oficial contra Pablo.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Hechos.25:27.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»Porque me parece absurdo, al enviar un preso,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Maiandra GD" panose="020E0502030308020204" pitchFamily="34" charset="0"/>
              </a:rPr>
              <a:t>no informar también de los cargos en su contra».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Probablemente Pablo sería el primer preso que llegaría a Roma para apelar a la corte suprema del imperio sin que hubiera cargo formal contra Él.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Festo entendía que todas las acusaciones de los judíos eran simplemente una disputa religiosa, pero estaba resuelto a fabricar una acusación contra Pablo de algún crimen contra Roma, para que el caso no pareciera absurdo ante los ojos del emperador.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3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/>
          </a:bodyPr>
          <a:lstStyle/>
          <a:p>
            <a:pPr algn="ctr"/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CONCLUSIÓN:</a:t>
            </a:r>
            <a:endParaRPr lang="es-NI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Aquí encontramos el juicio injusto que se le sigue al Apóstol Pablo.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Encontramos siempre las injusticias que suceden en los tribunales humanos.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Aunque todo esto era difícil estar en la cárcel enfrentar a emperadores corrupto, todo esto estaba siempre bajo el control de Dios.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Era algo que Dios permitía para que se cumpliera lo que Jesús les había dicho a sus discípulos.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Que tenían que ser llevados antes gobernantes.</a:t>
            </a:r>
          </a:p>
          <a:p>
            <a:r>
              <a:rPr lang="es-NI" b="1">
                <a:latin typeface="Maiandra GD" panose="020E0502030308020204" pitchFamily="34" charset="0"/>
              </a:rPr>
              <a:t>Confiemos siempre en </a:t>
            </a:r>
            <a:r>
              <a:rPr lang="es-NI" b="1" dirty="0">
                <a:latin typeface="Maiandra GD" panose="020E0502030308020204" pitchFamily="34" charset="0"/>
              </a:rPr>
              <a:t>la providencia de Dios, aunque la justicia sea corrupta, Dios tiene un propósito siempre.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0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90BFB256-0080-C9E0-D978-93DAFA187500}"/>
              </a:ext>
            </a:extLst>
          </p:cNvPr>
          <p:cNvSpPr/>
          <p:nvPr/>
        </p:nvSpPr>
        <p:spPr>
          <a:xfrm>
            <a:off x="0" y="5744817"/>
            <a:ext cx="12192000" cy="111318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DIOS NOS BENDIGA A TODOS</a:t>
            </a:r>
            <a:endParaRPr lang="es-NI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D5EC102-9BEA-1D32-2001-C83D771F7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574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Maiandra GD" panose="020E0502030308020204" pitchFamily="34" charset="0"/>
              </a:rPr>
              <a:t>Festo, entonces, tres días después de haber llegado a la provincia,</a:t>
            </a:r>
            <a:r>
              <a:rPr lang="es-ES" b="1" dirty="0">
                <a:latin typeface="Maiandra GD" panose="020E0502030308020204" pitchFamily="34" charset="0"/>
              </a:rPr>
              <a:t> subió a Jerusalén desde Cesarea.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es mucho lo que conocemos acerca de Festo.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Era, aparentemente, un miembro de una de las familias nobles de Roma.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historiador Josefo lo describió como un hombre sabio, justo y agradable.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Podríamos estar de acuerdo en que era más justo y moderado que su predecesor o sus sucesores.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Josefo también dijo que Festo hizo bastante por librar la provincia de Judea de ladrones y asesinos.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Desafortunadamente, murió tan sólo dos años después de estar en su puesto.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1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Félix y Festo no eran parecidos en todos los respectos; pero como gobernadores romanos que eran, en Palestina, los dos tenían el deseo de apaciguar a los judíos como lo veremos.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Inicialmente, nos impresiona la determinación de Festo de ser un buen gobernador.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Tan sólo tres días después de haber llegado al territorio.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“Subió de Cesarea a Jerusalén”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Festo tenía muchas razones para reunirse inmediatamente con los gobernantes judíos que estaban en Jerusalén: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7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Aquí vemos como Pablo es presentado ante Festo, otra persona que deseaba congraciarse con los judíos 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Hechos.25:9.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Maiandra GD" panose="020E0502030308020204" pitchFamily="34" charset="0"/>
              </a:rPr>
              <a:t>Pero Festo, queriendo hacer un favor a los judíos,</a:t>
            </a:r>
            <a:r>
              <a:rPr lang="es-ES" b="1" dirty="0">
                <a:latin typeface="Maiandra GD" panose="020E0502030308020204" pitchFamily="34" charset="0"/>
              </a:rPr>
              <a:t> respondió a Pablo, y dijo: «¿Estás dispuesto a subir a Jerusalén y a ser juzgado delante de mí por estas acusaciones?».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judíos más influyente presentan acusaciones contra Pablo.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Como lo habían hecho en el Capítulo 24. Acusaciones falsas que no podían probar.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Traman de nuevo un complot para matar a Pablo.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4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pidiéndole, el favor de que hiciera traer a Pablo a Jerusalén, preparando ellos, al mismo tiempo,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  <a:latin typeface="Maiandra GD" panose="020E0502030308020204" pitchFamily="34" charset="0"/>
              </a:rPr>
              <a:t>una emboscada para matarlo en el camino.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Hechos.9:23-24.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Después de muchos días,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00"/>
                </a:highlight>
                <a:latin typeface="Maiandra GD" panose="020E0502030308020204" pitchFamily="34" charset="0"/>
              </a:rPr>
              <a:t>los judíos tramaron deshacerse de él,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V.24.</a:t>
            </a:r>
            <a:r>
              <a:rPr lang="es-ES" b="1" dirty="0">
                <a:latin typeface="Maiandra GD" panose="020E0502030308020204" pitchFamily="34" charset="0"/>
              </a:rPr>
              <a:t>  </a:t>
            </a:r>
          </a:p>
          <a:p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80"/>
                </a:highlight>
                <a:latin typeface="Maiandra GD" panose="020E0502030308020204" pitchFamily="34" charset="0"/>
              </a:rPr>
              <a:t>pero su plan llegó al conocimiento de Saulo.</a:t>
            </a:r>
            <a:r>
              <a:rPr lang="es-ES" b="1" dirty="0">
                <a:latin typeface="Maiandra GD" panose="020E0502030308020204" pitchFamily="34" charset="0"/>
              </a:rPr>
              <a:t> Y aun vigilaban las puertas día y noche con el intento de matarlo; 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Hechos.23:12.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11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Cuando se hizo de día,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  <a:latin typeface="Maiandra GD" panose="020E0502030308020204" pitchFamily="34" charset="0"/>
              </a:rPr>
              <a:t>los judíos tramaron una conspiración y se comprometieron bajo juramento,</a:t>
            </a:r>
            <a:r>
              <a:rPr lang="es-ES" b="1" dirty="0">
                <a:latin typeface="Maiandra GD" panose="020E0502030308020204" pitchFamily="34" charset="0"/>
              </a:rPr>
              <a:t> diciendo que no comerían ni beberían hasta que hubieran matado a Pablo.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Su </a:t>
            </a:r>
            <a:r>
              <a:rPr lang="es-ES" b="1">
                <a:latin typeface="Maiandra GD" panose="020E0502030308020204" pitchFamily="34" charset="0"/>
              </a:rPr>
              <a:t>plan se cae.</a:t>
            </a:r>
            <a:endParaRPr lang="es-ES" b="1" dirty="0">
              <a:latin typeface="Maiandra GD" panose="020E0502030308020204" pitchFamily="34" charset="0"/>
            </a:endParaRP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Hechos.25:4-5.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Festo respondió que Pablo estaba bajo custodia en Cesarea,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  <a:latin typeface="Maiandra GD" panose="020E0502030308020204" pitchFamily="34" charset="0"/>
              </a:rPr>
              <a:t>y que en breve él mismo saldría para allá.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V.5.</a:t>
            </a:r>
            <a:r>
              <a:rPr lang="es-ES" b="1" dirty="0">
                <a:latin typeface="Maiandra GD" panose="020E0502030308020204" pitchFamily="34" charset="0"/>
              </a:rPr>
              <a:t> 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tanto dijo*: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  <a:latin typeface="Maiandra GD" panose="020E0502030308020204" pitchFamily="34" charset="0"/>
              </a:rPr>
              <a:t>«Que los más influyentes de ustedes vayan allá conmigo,</a:t>
            </a:r>
            <a:r>
              <a:rPr lang="es-ES" b="1" dirty="0">
                <a:latin typeface="Maiandra GD" panose="020E0502030308020204" pitchFamily="34" charset="0"/>
              </a:rPr>
              <a:t> y si hay algo malo en el hombre, que lo acusen». 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4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117A22-D3DF-B147-6D0D-FBB8D989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E4B211-6D24-5DF9-FF37-2E08358F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237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4386F1F-90F8-9C31-5581-04CDBEBE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9"/>
            <a:ext cx="12192000" cy="111918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 APOSTOL PABLO APELA AL CESAR.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HECHOS.25:1-12.</a:t>
            </a:r>
            <a:endParaRPr lang="es-NI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73E49C-8D09-F900-4CC1-50745A97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0" y="1222374"/>
            <a:ext cx="8653670" cy="5635626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No se demoró en concederles la audiencia prometida.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Hechos.25:6.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Después de haberse quedado no más de ocho o diez días entre ellos, descendió a Cesarea,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Maiandra GD" panose="020E0502030308020204" pitchFamily="34" charset="0"/>
              </a:rPr>
              <a:t>y al día siguiente se sentó en el tribunal y ordenó que trajeran a Pablo.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</a:p>
          <a:p>
            <a:r>
              <a:rPr lang="es-ES" b="1" dirty="0">
                <a:latin typeface="Maiandra GD" panose="020E0502030308020204" pitchFamily="34" charset="0"/>
              </a:rPr>
              <a:t>Vuelven a acusar a Pablo pero no podían probar.</a:t>
            </a:r>
          </a:p>
          <a:p>
            <a:pPr algn="ctr"/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aiandra GD" panose="020E0502030308020204" pitchFamily="34" charset="0"/>
              </a:rPr>
              <a:t>Hechos.25:7.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Cuando este llegó, lo rodearon los judíos que habían descendido de Jerusalén, </a:t>
            </a:r>
            <a:r>
              <a:rPr lang="es-E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Maiandra GD" panose="020E0502030308020204" pitchFamily="34" charset="0"/>
              </a:rPr>
              <a:t>presentando contra él muchas y graves acusaciones que no podían probar,</a:t>
            </a:r>
            <a:r>
              <a:rPr lang="es-ES" b="1" dirty="0">
                <a:latin typeface="Maiandra GD" panose="020E0502030308020204" pitchFamily="34" charset="0"/>
              </a:rPr>
              <a:t> 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8DAB81-0DB0-8138-CBDB-DCA332D86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3538330" cy="56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8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3980</Words>
  <Application>Microsoft Office PowerPoint</Application>
  <PresentationFormat>Panorámica</PresentationFormat>
  <Paragraphs>253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Maiandra GD</vt:lpstr>
      <vt:lpstr>Tema de Office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APELA AL CESAR. HECHOS.25:1-12.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EL APOSTOL PABLO ANTE AGRIPA II. HECHOS.25:13-27.</vt:lpstr>
      <vt:lpstr>CONCLUSIÓN: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APOSTOL PABLO APELA AL CESAR. HECHOS.25:</dc:title>
  <dc:creator>MARIO MORENO</dc:creator>
  <cp:lastModifiedBy>MARIO MORENO</cp:lastModifiedBy>
  <cp:revision>14</cp:revision>
  <dcterms:created xsi:type="dcterms:W3CDTF">2023-09-27T13:40:21Z</dcterms:created>
  <dcterms:modified xsi:type="dcterms:W3CDTF">2023-10-10T00:01:35Z</dcterms:modified>
</cp:coreProperties>
</file>